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1" r:id="rId6"/>
    <p:sldId id="272" r:id="rId7"/>
    <p:sldId id="273" r:id="rId8"/>
    <p:sldId id="274" r:id="rId9"/>
    <p:sldId id="275" r:id="rId10"/>
    <p:sldId id="27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2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9F1BE22-BD3B-4BA8-95EA-7296A8AA5B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1B770D1-9BE8-4AC6-9AD5-C0F8842DA9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DF94E-9595-4903-9DDC-FDADCBF39DEC}" type="datetimeFigureOut">
              <a:rPr lang="pt-BR" smtClean="0"/>
              <a:t>11/12/2021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3564C92-A1B1-4C40-AB8E-3EF83F2633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FAC9FD2-4C64-4A97-8ED4-C91CF8701F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40FA-3B2C-4E13-BFFD-C11A22D11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603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82EF54-A1F6-4E34-830B-86C7368B97CA}" type="datetimeFigureOut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B4D1C2-4E59-41B0-9C33-711FA5262530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84557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2244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pt-BR" dirty="0"/>
              <a:t>C#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9234CA2-9F5E-48FA-843C-0B2031554A67}" type="datetime1">
              <a:rPr lang="pt-BR" noProof="0" smtClean="0"/>
              <a:t>11/12/2021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US" dirty="0"/>
              <a:t>Educ360</a:t>
            </a:r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69460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31BE170-2D6A-4F23-959F-F3FDD7EE17C8}" type="datetime1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28213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CF2502B-DA48-44EE-974F-4401E37897C2}" type="datetime1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04284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7B1F27E-7DAF-45D3-90B3-991C8DB57655}" type="datetime1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62396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C84BDBB-7383-475F-BEA4-6DEA016CA495}" type="datetime1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4673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897265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A6DEE47-7D13-43F4-ABED-3A5080F68646}" type="datetime1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2823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99360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8338192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782A511-DCA3-4DB1-B232-6DE9BF3E093E}" type="datetime1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51143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1A46BD8-7B90-4F0C-B77B-34482E71BE4B}" type="datetime1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596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0D110607-227D-4A11-B3D0-0B2B6E648C32}" type="datetime1">
              <a:rPr lang="pt-BR" noProof="0" smtClean="0"/>
              <a:t>11/12/2021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356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portugol-webstudio.cubos.io/id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200" y="168965"/>
            <a:ext cx="1376818" cy="895244"/>
          </a:xfrm>
        </p:spPr>
        <p:txBody>
          <a:bodyPr rtlCol="0">
            <a:noAutofit/>
          </a:bodyPr>
          <a:lstStyle/>
          <a:p>
            <a:pPr rtl="0"/>
            <a:r>
              <a:rPr lang="pt-BR" sz="5100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23113" y="374176"/>
            <a:ext cx="6168887" cy="484822"/>
          </a:xfrm>
        </p:spPr>
        <p:txBody>
          <a:bodyPr rtlCol="0">
            <a:noAutofit/>
          </a:bodyPr>
          <a:lstStyle/>
          <a:p>
            <a:pPr rtl="0"/>
            <a:r>
              <a:rPr lang="en-US" sz="2200" dirty="0" err="1">
                <a:solidFill>
                  <a:srgbClr val="7CEBFF"/>
                </a:solidFill>
              </a:rPr>
              <a:t>Programação</a:t>
            </a:r>
            <a:r>
              <a:rPr lang="en-US" sz="2200" dirty="0">
                <a:solidFill>
                  <a:srgbClr val="7CEBFF"/>
                </a:solidFill>
              </a:rPr>
              <a:t> </a:t>
            </a:r>
            <a:r>
              <a:rPr lang="en-US" sz="2200" dirty="0" err="1">
                <a:solidFill>
                  <a:srgbClr val="7CEBFF"/>
                </a:solidFill>
              </a:rPr>
              <a:t>orientada</a:t>
            </a:r>
            <a:r>
              <a:rPr lang="en-US" sz="2200" dirty="0">
                <a:solidFill>
                  <a:srgbClr val="7CEBFF"/>
                </a:solidFill>
              </a:rPr>
              <a:t> a </a:t>
            </a:r>
            <a:r>
              <a:rPr lang="en-US" sz="2200" dirty="0" err="1">
                <a:solidFill>
                  <a:srgbClr val="7CEBFF"/>
                </a:solidFill>
              </a:rPr>
              <a:t>objetos</a:t>
            </a:r>
            <a:endParaRPr lang="pt-BR" sz="2200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364277-AA3A-4204-97DC-EC420A252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Paradigma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CCD9F6-26BD-41E7-8E6A-A558DE5A7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 err="1">
                <a:latin typeface="Gill Sans Nova Cond Ultra Bold" panose="020B0B04020104020203" pitchFamily="34" charset="0"/>
              </a:rPr>
              <a:t>Paradigma</a:t>
            </a:r>
            <a:r>
              <a:rPr lang="en-US" sz="2000" dirty="0">
                <a:latin typeface="Gill Sans Nova Cond Ultra Bold" panose="020B0B04020104020203" pitchFamily="34" charset="0"/>
              </a:rPr>
              <a:t> é um </a:t>
            </a:r>
            <a:r>
              <a:rPr lang="en-US" sz="2000" dirty="0" err="1">
                <a:latin typeface="Gill Sans Nova Cond Ultra Bold" panose="020B0B04020104020203" pitchFamily="34" charset="0"/>
              </a:rPr>
              <a:t>exemplo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típico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ou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exemplo</a:t>
            </a:r>
            <a:r>
              <a:rPr lang="en-US" sz="2000" dirty="0">
                <a:latin typeface="Gill Sans Nova Cond Ultra Bold" panose="020B0B04020104020203" pitchFamily="34" charset="0"/>
              </a:rPr>
              <a:t> de algo, um </a:t>
            </a:r>
            <a:r>
              <a:rPr lang="en-US" sz="2000" dirty="0" err="1">
                <a:latin typeface="Gill Sans Nova Cond Ultra Bold" panose="020B0B04020104020203" pitchFamily="34" charset="0"/>
              </a:rPr>
              <a:t>exemplo</a:t>
            </a:r>
            <a:r>
              <a:rPr lang="en-US" sz="2000" dirty="0">
                <a:latin typeface="Gill Sans Nova Cond Ultra Bold" panose="020B0B04020104020203" pitchFamily="34" charset="0"/>
              </a:rPr>
              <a:t> que serve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como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modelo</a:t>
            </a:r>
            <a:r>
              <a:rPr lang="en-US" sz="2000" dirty="0">
                <a:latin typeface="Gill Sans Nova Cond Ultra Bold" panose="020B0B04020104020203" pitchFamily="34" charset="0"/>
              </a:rPr>
              <a:t>. 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2000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Gill Sans Nova Cond Ultra Bold" panose="020B0B04020104020203" pitchFamily="34" charset="0"/>
              </a:rPr>
              <a:t>Uma </a:t>
            </a:r>
            <a:r>
              <a:rPr lang="en-US" sz="2000" dirty="0" err="1">
                <a:latin typeface="Gill Sans Nova Cond Ultra Bold" panose="020B0B04020104020203" pitchFamily="34" charset="0"/>
              </a:rPr>
              <a:t>visão</a:t>
            </a:r>
            <a:r>
              <a:rPr lang="en-US" sz="2000" dirty="0">
                <a:latin typeface="Gill Sans Nova Cond Ultra Bold" panose="020B0B04020104020203" pitchFamily="34" charset="0"/>
              </a:rPr>
              <a:t> particular de </a:t>
            </a:r>
            <a:r>
              <a:rPr lang="en-US" sz="2000" dirty="0" err="1">
                <a:latin typeface="Gill Sans Nova Cond Ultra Bold" panose="020B0B04020104020203" pitchFamily="34" charset="0"/>
              </a:rPr>
              <a:t>mundo</a:t>
            </a:r>
            <a:r>
              <a:rPr lang="en-US" sz="2000" dirty="0">
                <a:latin typeface="Gill Sans Nova Cond Ultra Bold" panose="020B0B04020104020203" pitchFamily="34" charset="0"/>
              </a:rPr>
              <a:t>.</a:t>
            </a:r>
          </a:p>
          <a:p>
            <a:pPr marL="0" indent="0">
              <a:buNone/>
            </a:pPr>
            <a:endParaRPr lang="en-US" sz="2000" dirty="0">
              <a:latin typeface="Gill Sans Nova Cond Ultra Bold" panose="020B0B04020104020203" pitchFamily="34" charset="0"/>
            </a:endParaRPr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en-US" sz="2000" dirty="0">
                <a:latin typeface="Gill Sans Nova Cond Ultra Bold" panose="020B0B04020104020203" pitchFamily="34" charset="0"/>
              </a:rPr>
              <a:t>A forma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como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entendemos</a:t>
            </a:r>
            <a:r>
              <a:rPr lang="en-US" sz="2000" dirty="0">
                <a:latin typeface="Gill Sans Nova Cond Ultra Bold" panose="020B0B04020104020203" pitchFamily="34" charset="0"/>
              </a:rPr>
              <a:t> as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coisas</a:t>
            </a:r>
            <a:r>
              <a:rPr lang="en-US" sz="2000" dirty="0">
                <a:latin typeface="Gill Sans Nova Cond Ultra Bold" panose="020B0B04020104020203" pitchFamily="34" charset="0"/>
              </a:rPr>
              <a:t>, </a:t>
            </a:r>
            <a:r>
              <a:rPr lang="en-US" sz="2000" dirty="0" err="1">
                <a:latin typeface="Gill Sans Nova Cond Ultra Bold" panose="020B0B04020104020203" pitchFamily="34" charset="0"/>
              </a:rPr>
              <a:t>como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fazemos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nossas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atividades</a:t>
            </a:r>
            <a:r>
              <a:rPr lang="en-US" sz="2000" dirty="0">
                <a:latin typeface="Gill Sans Nova Cond Ultra Bold" panose="020B0B04020104020203" pitchFamily="34" charset="0"/>
              </a:rPr>
              <a:t> </a:t>
            </a:r>
            <a:r>
              <a:rPr lang="en-US" sz="2000" dirty="0" err="1">
                <a:latin typeface="Gill Sans Nova Cond Ultra Bold" panose="020B0B04020104020203" pitchFamily="34" charset="0"/>
              </a:rPr>
              <a:t>estabelecem</a:t>
            </a:r>
            <a:r>
              <a:rPr lang="en-US" sz="2000" dirty="0">
                <a:latin typeface="Gill Sans Nova Cond Ultra Bold" panose="020B0B04020104020203" pitchFamily="34" charset="0"/>
              </a:rPr>
              <a:t> um </a:t>
            </a:r>
            <a:r>
              <a:rPr lang="en-US" sz="2000" dirty="0" err="1">
                <a:latin typeface="Gill Sans Nova Cond Ultra Bold" panose="020B0B04020104020203" pitchFamily="34" charset="0"/>
              </a:rPr>
              <a:t>paradigma</a:t>
            </a:r>
            <a:r>
              <a:rPr lang="en-US" sz="2000" dirty="0">
                <a:latin typeface="Gill Sans Nova Cond Ultra Bold" panose="020B0B04020104020203" pitchFamily="34" charset="0"/>
              </a:rPr>
              <a:t>. 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93805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0CD09C-ACFB-4268-8E6F-AEEC9803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Paradigma</a:t>
            </a:r>
            <a:endParaRPr lang="pt-BR" dirty="0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22A69E1-37A1-468D-9DCD-13D9219D6DF6}"/>
              </a:ext>
            </a:extLst>
          </p:cNvPr>
          <p:cNvSpPr txBox="1"/>
          <p:nvPr/>
        </p:nvSpPr>
        <p:spPr>
          <a:xfrm>
            <a:off x="581192" y="3429000"/>
            <a:ext cx="111138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linkClick r:id="rId2"/>
              </a:rPr>
              <a:t>Como </a:t>
            </a:r>
            <a:r>
              <a:rPr lang="en-US" sz="2000" dirty="0" err="1">
                <a:hlinkClick r:id="rId2"/>
              </a:rPr>
              <a:t>estamos</a:t>
            </a:r>
            <a:r>
              <a:rPr lang="en-US" sz="2000" dirty="0">
                <a:hlinkClick r:id="rId2"/>
              </a:rPr>
              <a:t> </a:t>
            </a:r>
            <a:r>
              <a:rPr lang="en-US" sz="2000" dirty="0" err="1">
                <a:hlinkClick r:id="rId2"/>
              </a:rPr>
              <a:t>habituados</a:t>
            </a:r>
            <a:r>
              <a:rPr lang="en-US" sz="2000" dirty="0">
                <a:hlinkClick r:id="rId2"/>
              </a:rPr>
              <a:t> a </a:t>
            </a:r>
            <a:r>
              <a:rPr lang="en-US" sz="2000" dirty="0" err="1">
                <a:hlinkClick r:id="rId2"/>
              </a:rPr>
              <a:t>aprender</a:t>
            </a:r>
            <a:r>
              <a:rPr lang="en-US" sz="2000" dirty="0">
                <a:hlinkClick r:id="rId2"/>
              </a:rPr>
              <a:t> </a:t>
            </a:r>
            <a:r>
              <a:rPr lang="en-US" sz="2000" dirty="0" err="1">
                <a:hlinkClick r:id="rId2"/>
              </a:rPr>
              <a:t>lógica</a:t>
            </a:r>
            <a:r>
              <a:rPr lang="en-US" sz="2000" dirty="0">
                <a:hlinkClick r:id="rId2"/>
              </a:rPr>
              <a:t> da </a:t>
            </a:r>
            <a:r>
              <a:rPr lang="en-US" sz="2000" dirty="0" err="1">
                <a:hlinkClick r:id="rId2"/>
              </a:rPr>
              <a:t>programação</a:t>
            </a:r>
            <a:r>
              <a:rPr lang="en-US" sz="2000" dirty="0">
                <a:hlinkClick r:id="rId2"/>
              </a:rPr>
              <a:t>?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082030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0CD09C-ACFB-4268-8E6F-AEEC98037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Paradigma</a:t>
            </a:r>
            <a:r>
              <a:rPr lang="en-US" dirty="0"/>
              <a:t> ESTRUTURAL </a:t>
            </a:r>
            <a:r>
              <a:rPr lang="en-US" dirty="0" err="1"/>
              <a:t>ou</a:t>
            </a:r>
            <a:r>
              <a:rPr lang="en-US" dirty="0"/>
              <a:t> Procedural</a:t>
            </a:r>
            <a:endParaRPr lang="pt-BR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728EACA-2205-4E8B-B227-16780D432691}"/>
              </a:ext>
            </a:extLst>
          </p:cNvPr>
          <p:cNvSpPr txBox="1"/>
          <p:nvPr/>
        </p:nvSpPr>
        <p:spPr>
          <a:xfrm>
            <a:off x="581192" y="2156791"/>
            <a:ext cx="1114366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Utilização de variáveis globais;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pt-BR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Funções e variáveis acopladas;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pt-BR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Muitas linhas de código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pt-BR" sz="2400" dirty="0"/>
          </a:p>
          <a:p>
            <a:pPr marL="342900" indent="-342900">
              <a:buFont typeface="Courier New" panose="02070309020205020404" pitchFamily="49" charset="0"/>
              <a:buChar char="o"/>
            </a:pPr>
            <a:r>
              <a:rPr lang="pt-BR" sz="2400" dirty="0"/>
              <a:t>Dificuldade de manutenção</a:t>
            </a:r>
          </a:p>
        </p:txBody>
      </p:sp>
    </p:spTree>
    <p:extLst>
      <p:ext uri="{BB962C8B-B14F-4D97-AF65-F5344CB8AC3E}">
        <p14:creationId xmlns:p14="http://schemas.microsoft.com/office/powerpoint/2010/main" val="2475207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D15ED0-FB19-4441-B5FB-C2F423759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 se…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65F7DFD-1BE2-49D5-96C1-69CEC69223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 err="1"/>
              <a:t>Passássemos</a:t>
            </a:r>
            <a:r>
              <a:rPr lang="en-US" sz="2400" dirty="0"/>
              <a:t> a </a:t>
            </a:r>
            <a:r>
              <a:rPr lang="en-US" sz="2400" dirty="0" err="1"/>
              <a:t>abstrair</a:t>
            </a:r>
            <a:r>
              <a:rPr lang="en-US" sz="2400" dirty="0"/>
              <a:t> a </a:t>
            </a:r>
            <a:r>
              <a:rPr lang="en-US" sz="2400" dirty="0" err="1"/>
              <a:t>realidade</a:t>
            </a:r>
            <a:r>
              <a:rPr lang="en-US" sz="2400" dirty="0"/>
              <a:t>?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1186293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ola De Futebol Infantil Campo Semiprofissional Preto com Branco BBR TOYS  em Promoção | Ofertas na Americanas">
            <a:extLst>
              <a:ext uri="{FF2B5EF4-FFF2-40B4-BE49-F238E27FC236}">
                <a16:creationId xmlns:a16="http://schemas.microsoft.com/office/drawing/2014/main" id="{751F093D-AACC-4E15-B258-211B3F3F4C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360" y="891252"/>
            <a:ext cx="4524315" cy="4524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E818805-15B7-49D4-8377-FBA16E109CDB}"/>
              </a:ext>
            </a:extLst>
          </p:cNvPr>
          <p:cNvSpPr txBox="1"/>
          <p:nvPr/>
        </p:nvSpPr>
        <p:spPr>
          <a:xfrm>
            <a:off x="5852160" y="891252"/>
            <a:ext cx="58724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Características</a:t>
            </a:r>
            <a:r>
              <a:rPr lang="en-US" b="1" dirty="0"/>
              <a:t>:</a:t>
            </a:r>
          </a:p>
          <a:p>
            <a:endParaRPr lang="en-US" dirty="0"/>
          </a:p>
          <a:p>
            <a:r>
              <a:rPr lang="en-US" dirty="0"/>
              <a:t>Forma: redonda</a:t>
            </a:r>
          </a:p>
          <a:p>
            <a:endParaRPr lang="en-US" dirty="0"/>
          </a:p>
          <a:p>
            <a:r>
              <a:rPr lang="en-US" dirty="0"/>
              <a:t>Cores: </a:t>
            </a:r>
            <a:r>
              <a:rPr lang="en-US" dirty="0" err="1"/>
              <a:t>branca</a:t>
            </a:r>
            <a:r>
              <a:rPr lang="en-US" dirty="0"/>
              <a:t> e </a:t>
            </a:r>
            <a:r>
              <a:rPr lang="en-US" dirty="0" err="1"/>
              <a:t>preta</a:t>
            </a:r>
            <a:endParaRPr lang="en-US" dirty="0"/>
          </a:p>
          <a:p>
            <a:endParaRPr lang="en-US" dirty="0"/>
          </a:p>
          <a:p>
            <a:r>
              <a:rPr lang="pt-BR" dirty="0"/>
              <a:t>Estilo: um pentágono de cor preta cercado de 5 pentágonos  de cor branca</a:t>
            </a:r>
          </a:p>
          <a:p>
            <a:endParaRPr lang="pt-BR" dirty="0"/>
          </a:p>
          <a:p>
            <a:r>
              <a:rPr lang="pt-BR" dirty="0"/>
              <a:t>Materiais:  poliuretano, </a:t>
            </a:r>
            <a:r>
              <a:rPr lang="pt-BR" dirty="0" err="1"/>
              <a:t>poliestureno</a:t>
            </a:r>
            <a:r>
              <a:rPr lang="pt-BR" dirty="0"/>
              <a:t> e borracha.</a:t>
            </a:r>
          </a:p>
          <a:p>
            <a:endParaRPr lang="pt-BR" dirty="0"/>
          </a:p>
          <a:p>
            <a:endParaRPr lang="pt-BR" dirty="0"/>
          </a:p>
          <a:p>
            <a:r>
              <a:rPr lang="pt-BR" b="1" dirty="0"/>
              <a:t>Ações possíveis:</a:t>
            </a:r>
          </a:p>
          <a:p>
            <a:endParaRPr lang="pt-BR" dirty="0"/>
          </a:p>
          <a:p>
            <a:r>
              <a:rPr lang="pt-BR" dirty="0"/>
              <a:t>Criar bola</a:t>
            </a:r>
          </a:p>
        </p:txBody>
      </p:sp>
    </p:spTree>
    <p:extLst>
      <p:ext uri="{BB962C8B-B14F-4D97-AF65-F5344CB8AC3E}">
        <p14:creationId xmlns:p14="http://schemas.microsoft.com/office/powerpoint/2010/main" val="1134168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1A13B28-39B5-41C3-ADBB-E6BD9D72C9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57"/>
          <a:stretch/>
        </p:blipFill>
        <p:spPr bwMode="auto">
          <a:xfrm>
            <a:off x="412750" y="869568"/>
            <a:ext cx="4758690" cy="511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DCF5CCAC-EE0D-4951-96F5-15B10EC02173}"/>
              </a:ext>
            </a:extLst>
          </p:cNvPr>
          <p:cNvSpPr txBox="1"/>
          <p:nvPr/>
        </p:nvSpPr>
        <p:spPr>
          <a:xfrm>
            <a:off x="5747744" y="1239121"/>
            <a:ext cx="587248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Características</a:t>
            </a:r>
            <a:r>
              <a:rPr lang="en-US" b="1" dirty="0"/>
              <a:t>:</a:t>
            </a:r>
          </a:p>
          <a:p>
            <a:endParaRPr lang="en-US" dirty="0"/>
          </a:p>
          <a:p>
            <a:r>
              <a:rPr lang="en-US" dirty="0"/>
              <a:t>Nome: Sr. Carrasco</a:t>
            </a:r>
          </a:p>
          <a:p>
            <a:endParaRPr lang="en-US" dirty="0"/>
          </a:p>
          <a:p>
            <a:r>
              <a:rPr lang="en-US" dirty="0"/>
              <a:t>Altura: 1,80m</a:t>
            </a:r>
          </a:p>
          <a:p>
            <a:endParaRPr lang="en-US" dirty="0"/>
          </a:p>
          <a:p>
            <a:r>
              <a:rPr lang="pt-BR" dirty="0"/>
              <a:t>Certificado pela FIFA?: Sim</a:t>
            </a:r>
          </a:p>
          <a:p>
            <a:endParaRPr lang="pt-BR" dirty="0"/>
          </a:p>
          <a:p>
            <a:r>
              <a:rPr lang="pt-BR" dirty="0"/>
              <a:t>Nível de experiência: Alto</a:t>
            </a:r>
          </a:p>
          <a:p>
            <a:endParaRPr lang="pt-BR" dirty="0"/>
          </a:p>
          <a:p>
            <a:r>
              <a:rPr lang="pt-BR" b="1" dirty="0"/>
              <a:t>Ações possíveis:</a:t>
            </a:r>
          </a:p>
          <a:p>
            <a:endParaRPr lang="pt-BR" b="1" dirty="0"/>
          </a:p>
          <a:p>
            <a:r>
              <a:rPr lang="pt-BR" dirty="0"/>
              <a:t>Iniciar a Partida</a:t>
            </a:r>
          </a:p>
          <a:p>
            <a:r>
              <a:rPr lang="pt-BR" dirty="0"/>
              <a:t>Finalizar a Partida</a:t>
            </a:r>
          </a:p>
          <a:p>
            <a:r>
              <a:rPr lang="pt-BR" dirty="0"/>
              <a:t>Trazer a Bola</a:t>
            </a:r>
          </a:p>
        </p:txBody>
      </p:sp>
    </p:spTree>
    <p:extLst>
      <p:ext uri="{BB962C8B-B14F-4D97-AF65-F5344CB8AC3E}">
        <p14:creationId xmlns:p14="http://schemas.microsoft.com/office/powerpoint/2010/main" val="183184714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1934</TotalTime>
  <Words>155</Words>
  <Application>Microsoft Office PowerPoint</Application>
  <PresentationFormat>Widescreen</PresentationFormat>
  <Paragraphs>50</Paragraphs>
  <Slides>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3" baseType="lpstr">
      <vt:lpstr>Calibri</vt:lpstr>
      <vt:lpstr>Courier New</vt:lpstr>
      <vt:lpstr>Gill Sans MT</vt:lpstr>
      <vt:lpstr>Gill Sans Nova Cond Ultra Bold</vt:lpstr>
      <vt:lpstr>Wingdings 2</vt:lpstr>
      <vt:lpstr>Dividendo</vt:lpstr>
      <vt:lpstr>C#</vt:lpstr>
      <vt:lpstr>Paradigma</vt:lpstr>
      <vt:lpstr>Paradigma</vt:lpstr>
      <vt:lpstr>Paradigma ESTRUTURAL ou Procedural</vt:lpstr>
      <vt:lpstr>E se…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</dc:title>
  <dc:creator>Daniel</dc:creator>
  <cp:lastModifiedBy>Daniel</cp:lastModifiedBy>
  <cp:revision>6</cp:revision>
  <dcterms:created xsi:type="dcterms:W3CDTF">2021-11-30T14:34:59Z</dcterms:created>
  <dcterms:modified xsi:type="dcterms:W3CDTF">2021-12-11T21:57:21Z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